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Nunito"/>
      <p:regular r:id="rId82"/>
      <p:bold r:id="rId83"/>
      <p:italic r:id="rId84"/>
      <p:boldItalic r:id="rId85"/>
    </p:embeddedFont>
    <p:embeddedFont>
      <p:font typeface="Oswald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Nunito-italic.fntdata"/><Relationship Id="rId83" Type="http://schemas.openxmlformats.org/officeDocument/2006/relationships/font" Target="fonts/Nunito-bold.fntdata"/><Relationship Id="rId42" Type="http://schemas.openxmlformats.org/officeDocument/2006/relationships/slide" Target="slides/slide37.xml"/><Relationship Id="rId86" Type="http://schemas.openxmlformats.org/officeDocument/2006/relationships/font" Target="fonts/Oswald-regular.fntdata"/><Relationship Id="rId41" Type="http://schemas.openxmlformats.org/officeDocument/2006/relationships/slide" Target="slides/slide36.xml"/><Relationship Id="rId85" Type="http://schemas.openxmlformats.org/officeDocument/2006/relationships/font" Target="fonts/Nunit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Oswald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Nunito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jpg"/><Relationship Id="rId4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jpg"/><Relationship Id="rId4" Type="http://schemas.openxmlformats.org/officeDocument/2006/relationships/image" Target="../media/image5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Relationship Id="rId4" Type="http://schemas.openxmlformats.org/officeDocument/2006/relationships/image" Target="../media/image4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jpg"/><Relationship Id="rId4" Type="http://schemas.openxmlformats.org/officeDocument/2006/relationships/image" Target="../media/image5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jpg"/><Relationship Id="rId4" Type="http://schemas.openxmlformats.org/officeDocument/2006/relationships/image" Target="../media/image5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jpg"/><Relationship Id="rId4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jpg"/><Relationship Id="rId4" Type="http://schemas.openxmlformats.org/officeDocument/2006/relationships/image" Target="../media/image57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Relationship Id="rId4" Type="http://schemas.openxmlformats.org/officeDocument/2006/relationships/image" Target="../media/image6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jpg"/><Relationship Id="rId4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jpg"/><Relationship Id="rId4" Type="http://schemas.openxmlformats.org/officeDocument/2006/relationships/image" Target="../media/image6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Global Contrast Based Salient Region Detection</a:t>
            </a:r>
            <a:endParaRPr sz="3600"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組別：4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00" y="3798000"/>
            <a:ext cx="1755950" cy="5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892650" y="388262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最多有                           顏色</a:t>
            </a:r>
            <a:endParaRPr/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Quantize </a:t>
            </a:r>
            <a:endParaRPr/>
          </a:p>
          <a:p>
            <a:pPr indent="0" lvl="0" marL="228600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parameter: NUM_BITS, COVER_PERCENTAGE</a:t>
            </a:r>
            <a:endParaRPr sz="1800"/>
          </a:p>
        </p:txBody>
      </p:sp>
      <p:sp>
        <p:nvSpPr>
          <p:cNvPr id="189" name="Shape 189"/>
          <p:cNvSpPr txBox="1"/>
          <p:nvPr/>
        </p:nvSpPr>
        <p:spPr>
          <a:xfrm>
            <a:off x="727475" y="2135700"/>
            <a:ext cx="3488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</a:t>
            </a:r>
            <a:r>
              <a:rPr lang="zh-TW"/>
              <a:t>減少顏色總數，保有足夠的品質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減少顏色總數的目的是加速後面的運算</a:t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892650" y="2941538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maskBit = 0xff &lt;&lt; (8-NUM_BITS)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= color &amp; maskBit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25" y="1052500"/>
            <a:ext cx="3987696" cy="226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1317250" y="3397738"/>
            <a:ext cx="1993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number: 120033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5818663" y="3397750"/>
            <a:ext cx="188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number: 1418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303000" y="4405550"/>
            <a:ext cx="3465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NUM_BITS = 4, quantize to 16 x 16 x 16</a:t>
            </a:r>
            <a:endParaRPr>
              <a:solidFill>
                <a:srgbClr val="BF9000"/>
              </a:solidFill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891" y="1052500"/>
            <a:ext cx="4022060" cy="2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90371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" y="0"/>
            <a:ext cx="91149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Quantize</a:t>
            </a:r>
            <a:endParaRPr/>
          </a:p>
          <a:p>
            <a:pPr indent="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parameter: NUM_BITS, COVER_PERCENTAGE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一張圖片的顏色，通常集中在某一些顏色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排序顏色出現頻率，從多到少開始選，直到覆蓋圖片超過 COVER_PERCENTAGE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捨棄掉的顏色，從選進的顏色裡，挑最近的填補（l*a*b space）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25" y="1149325"/>
            <a:ext cx="3824073" cy="21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1533363" y="3331650"/>
            <a:ext cx="1753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color: 1418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20" y="1149324"/>
            <a:ext cx="3812819" cy="21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5601825" y="3307225"/>
            <a:ext cx="1753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color: 172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5735550" y="4279325"/>
            <a:ext cx="2649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COVER_PERCENTAGE: 90%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" y="0"/>
            <a:ext cx="9114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6308975" y="693500"/>
            <a:ext cx="1512300" cy="1136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0" y="0"/>
            <a:ext cx="90881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6308975" y="693500"/>
            <a:ext cx="1512300" cy="1136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Problem definition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latin typeface="Oswald"/>
                <a:ea typeface="Oswald"/>
                <a:cs typeface="Oswald"/>
                <a:sym typeface="Oswald"/>
              </a:rPr>
              <a:t>給定一張圖形，設法標記出該圖中的foreground object（最明顯的物體、主角）。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63" y="3058688"/>
            <a:ext cx="14001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775" y="3044400"/>
            <a:ext cx="13906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788" y="3072975"/>
            <a:ext cx="14192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575" y="3077750"/>
            <a:ext cx="13716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Saliency Value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以區域為單位，計算分數，衡量區域在圖片中的突兀程度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(1) </a:t>
            </a:r>
            <a:r>
              <a:rPr lang="zh-TW"/>
              <a:t>區域間的顏色差異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(2) 不同區域顏色差異的權重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(3) 區域在圖片中的位置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Saliency Value</a:t>
            </a:r>
            <a:endParaRPr/>
          </a:p>
          <a:p>
            <a:pPr indent="0" lvl="0" marL="457200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parameter: DELTA_S = 0.4</a:t>
            </a:r>
            <a:endParaRPr sz="1800"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76" y="2546175"/>
            <a:ext cx="6660427" cy="1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25" y="976163"/>
            <a:ext cx="4416173" cy="6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788" y="2121350"/>
            <a:ext cx="5904425" cy="13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25" y="3870985"/>
            <a:ext cx="7264274" cy="36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325" y="4356550"/>
            <a:ext cx="620350" cy="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1468525" y="4330575"/>
            <a:ext cx="148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區域中的pixel數</a:t>
            </a:r>
            <a:endParaRPr/>
          </a:p>
        </p:txBody>
      </p:sp>
      <p:cxnSp>
        <p:nvCxnSpPr>
          <p:cNvPr id="276" name="Shape 276"/>
          <p:cNvCxnSpPr/>
          <p:nvPr/>
        </p:nvCxnSpPr>
        <p:spPr>
          <a:xfrm>
            <a:off x="3906575" y="1601775"/>
            <a:ext cx="14061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Shape 277"/>
          <p:cNvCxnSpPr/>
          <p:nvPr/>
        </p:nvCxnSpPr>
        <p:spPr>
          <a:xfrm>
            <a:off x="3924375" y="1219125"/>
            <a:ext cx="1388100" cy="18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we need QUANTIZATION!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00" y="2239875"/>
            <a:ext cx="5904425" cy="13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25" y="2387050"/>
            <a:ext cx="1364291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325" y="976163"/>
            <a:ext cx="4416173" cy="6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2600650" y="248337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</a:t>
            </a:r>
            <a:r>
              <a:rPr lang="zh-TW"/>
              <a:t>兩區域質心的距離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3178825" y="38953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BF9000"/>
                </a:solidFill>
              </a:rPr>
              <a:t>距離較近的顏色差異，代表變化很大，權重較重！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576" y="2985650"/>
            <a:ext cx="423858" cy="45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2600650" y="303015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控制質心距離的影響力</a:t>
            </a:r>
            <a:endParaRPr/>
          </a:p>
        </p:txBody>
      </p:sp>
      <p:cxnSp>
        <p:nvCxnSpPr>
          <p:cNvPr id="294" name="Shape 294"/>
          <p:cNvCxnSpPr/>
          <p:nvPr/>
        </p:nvCxnSpPr>
        <p:spPr>
          <a:xfrm>
            <a:off x="3053400" y="1023350"/>
            <a:ext cx="8532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Shape 295"/>
          <p:cNvCxnSpPr/>
          <p:nvPr/>
        </p:nvCxnSpPr>
        <p:spPr>
          <a:xfrm>
            <a:off x="3053400" y="1632950"/>
            <a:ext cx="8532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52388"/>
            <a:ext cx="89535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25" y="976163"/>
            <a:ext cx="4416173" cy="6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082" y="2255687"/>
            <a:ext cx="4651844" cy="8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075" y="3232250"/>
            <a:ext cx="463000" cy="5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2803125" y="3232250"/>
            <a:ext cx="27141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</a:t>
            </a:r>
            <a:r>
              <a:rPr lang="zh-TW"/>
              <a:t>區域中與圖片中心的平均距離</a:t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3667750" y="413335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BF9000"/>
                </a:solidFill>
              </a:rPr>
              <a:t>越靠近中心的，越有可能是主體，權重越重！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1753050" y="1628475"/>
            <a:ext cx="6141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Shape 313"/>
          <p:cNvCxnSpPr/>
          <p:nvPr/>
        </p:nvCxnSpPr>
        <p:spPr>
          <a:xfrm>
            <a:off x="1753050" y="1247475"/>
            <a:ext cx="6141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52388"/>
            <a:ext cx="89535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1656700" y="398765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1244175" y="2086800"/>
            <a:ext cx="2304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RGB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quantization</a:t>
            </a:r>
            <a:endParaRPr sz="3000"/>
          </a:p>
        </p:txBody>
      </p:sp>
      <p:sp>
        <p:nvSpPr>
          <p:cNvPr id="327" name="Shape 327"/>
          <p:cNvSpPr txBox="1"/>
          <p:nvPr/>
        </p:nvSpPr>
        <p:spPr>
          <a:xfrm>
            <a:off x="4050200" y="2473875"/>
            <a:ext cx="5874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V.S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5828700" y="24738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5375950" y="2104725"/>
            <a:ext cx="25986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LAB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color distance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smooth</a:t>
            </a:r>
            <a:endParaRPr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819150" y="2571750"/>
            <a:ext cx="7225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目標： 解決quantization artifact， 讓相近的顏色有相近的saliency value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smooth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					</a:t>
            </a:r>
            <a:r>
              <a:rPr lang="zh-TW" sz="1800"/>
              <a:t>parameter: SMOOTH_RATIO</a:t>
            </a:r>
            <a:endParaRPr sz="1800"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50" y="2143125"/>
            <a:ext cx="7261725" cy="13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1274000" y="3838100"/>
            <a:ext cx="599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m為</a:t>
            </a:r>
            <a:r>
              <a:rPr lang="zh-TW" sz="1800"/>
              <a:t>所有n種顏色中，最靠近c的m種顏色（lab space）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075" y="4218100"/>
            <a:ext cx="3105325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0" y="2286975"/>
            <a:ext cx="3866151" cy="1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25" y="2536763"/>
            <a:ext cx="3932100" cy="120015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5151825" y="4027650"/>
            <a:ext cx="2581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BF9000"/>
                </a:solidFill>
              </a:rPr>
              <a:t>差異越大的，權重越輕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361" name="Shape 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25" y="948750"/>
            <a:ext cx="4592075" cy="8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25" y="948750"/>
            <a:ext cx="4592075" cy="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25" y="2295525"/>
            <a:ext cx="4838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887600" y="3414525"/>
            <a:ext cx="1970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Normalized term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53267"/>
            <a:ext cx="3442924" cy="19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753275"/>
            <a:ext cx="3442924" cy="1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1561713" y="3844275"/>
            <a:ext cx="19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Original saliency map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5619350" y="3844275"/>
            <a:ext cx="19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smooth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mix</a:t>
            </a:r>
            <a:endParaRPr/>
          </a:p>
          <a:p>
            <a:pPr indent="457200" lvl="0" marL="4572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parameter: S_RATIO</a:t>
            </a:r>
            <a:endParaRPr sz="1800"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819150" y="2600325"/>
            <a:ext cx="54546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color smooth後，顏色相近的區域saliency value相近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/>
              <a:t>然而，卻也</a:t>
            </a:r>
            <a:r>
              <a:rPr lang="zh-TW" sz="1800">
                <a:solidFill>
                  <a:srgbClr val="BF9000"/>
                </a:solidFill>
              </a:rPr>
              <a:t>失去位置的資訊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50" y="2664650"/>
            <a:ext cx="7823570" cy="5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4890450" y="3754850"/>
            <a:ext cx="3583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reduce artifact, similar color similar value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2438100" y="3855650"/>
            <a:ext cx="1752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F9000"/>
                </a:solidFill>
              </a:rPr>
              <a:t>location information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971550" y="998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mix</a:t>
            </a:r>
            <a:endParaRPr/>
          </a:p>
          <a:p>
            <a:pPr indent="457200" lvl="0" marL="4572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parameter: S_RATIO</a:t>
            </a:r>
            <a:endParaRPr sz="1800"/>
          </a:p>
        </p:txBody>
      </p:sp>
      <p:cxnSp>
        <p:nvCxnSpPr>
          <p:cNvPr id="402" name="Shape 402"/>
          <p:cNvCxnSpPr/>
          <p:nvPr/>
        </p:nvCxnSpPr>
        <p:spPr>
          <a:xfrm flipH="1" rot="10800000">
            <a:off x="2082325" y="3205325"/>
            <a:ext cx="2540400" cy="99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 flipH="1" rot="10800000">
            <a:off x="4892400" y="3212525"/>
            <a:ext cx="3579300" cy="111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Shape 404"/>
          <p:cNvCxnSpPr>
            <a:endCxn id="400" idx="0"/>
          </p:cNvCxnSpPr>
          <p:nvPr/>
        </p:nvCxnSpPr>
        <p:spPr>
          <a:xfrm flipH="1">
            <a:off x="3314550" y="3239150"/>
            <a:ext cx="4800" cy="6165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Shape 405"/>
          <p:cNvCxnSpPr/>
          <p:nvPr/>
        </p:nvCxnSpPr>
        <p:spPr>
          <a:xfrm flipH="1">
            <a:off x="6501350" y="3239150"/>
            <a:ext cx="4800" cy="6165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823975" y="2054625"/>
            <a:ext cx="1803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FA8DC"/>
                </a:solidFill>
              </a:rPr>
              <a:t>圖形預處理</a:t>
            </a:r>
            <a:endParaRPr b="1" sz="1800">
              <a:solidFill>
                <a:srgbClr val="6FA8DC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5779300" y="405375"/>
            <a:ext cx="3047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06666"/>
                </a:solidFill>
              </a:rPr>
              <a:t>計算saliency</a:t>
            </a:r>
            <a:endParaRPr b="1" sz="1800">
              <a:solidFill>
                <a:srgbClr val="E0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06666"/>
                </a:solidFill>
              </a:rPr>
              <a:t>生成initial mask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6429375" y="3934500"/>
            <a:ext cx="24669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AA84F"/>
                </a:solidFill>
              </a:rPr>
              <a:t>使用grabcut多次迭代</a:t>
            </a:r>
            <a:endParaRPr b="1" sz="1800">
              <a:solidFill>
                <a:srgbClr val="6AA84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AA84F"/>
                </a:solidFill>
              </a:rPr>
              <a:t>輸出完成圖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50" y="838200"/>
            <a:ext cx="241935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838200"/>
            <a:ext cx="24193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2487375" y="4253625"/>
            <a:ext cx="872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Original</a:t>
            </a: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5950125" y="4253625"/>
            <a:ext cx="872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Mix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097" y="669775"/>
            <a:ext cx="2883825" cy="39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24" y="394900"/>
            <a:ext cx="2896650" cy="4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3" y="2143125"/>
            <a:ext cx="8359415" cy="16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6736325" y="2688550"/>
            <a:ext cx="1032300" cy="5961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5659625" y="3391425"/>
            <a:ext cx="1886400" cy="1524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performance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1042975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performance</a:t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50" y="2308160"/>
            <a:ext cx="7612101" cy="144729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1414875" y="2536150"/>
            <a:ext cx="1032300" cy="2760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1478300" y="3213600"/>
            <a:ext cx="1032300" cy="2760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10429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10429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performance</a:t>
            </a:r>
            <a:endParaRPr/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0" y="2295513"/>
            <a:ext cx="7505700" cy="143608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1583950" y="2536150"/>
            <a:ext cx="1032300" cy="2760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1583950" y="3204700"/>
            <a:ext cx="1032300" cy="2760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10429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Threshold</a:t>
            </a:r>
            <a:endParaRPr/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819150" y="2649250"/>
            <a:ext cx="2589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paper use Threshold = 70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 map</a:t>
            </a:r>
            <a:endParaRPr/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在thresholding後，</a:t>
            </a:r>
            <a:r>
              <a:rPr lang="zh-TW" sz="1800"/>
              <a:t>我們會得到初始化後的binary map，用來標示物體所在。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一般而言，foreground object都會是相鄰的，</a:t>
            </a:r>
            <a:r>
              <a:rPr lang="zh-TW" sz="1800">
                <a:solidFill>
                  <a:srgbClr val="3D85C6"/>
                </a:solidFill>
              </a:rPr>
              <a:t>因此我們找出binary map中最大的region並保留，其他則予以刪除。</a:t>
            </a:r>
            <a:endParaRPr sz="1800">
              <a:solidFill>
                <a:srgbClr val="3D85C6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 map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819150" y="14517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在這張圖中，左下角的果實被誤認為是foreground，而在只保留最大區域的處理後，成功消除了左下角的果實。 </a:t>
            </a:r>
            <a:r>
              <a:rPr lang="zh-TW" sz="1800">
                <a:solidFill>
                  <a:srgbClr val="000000"/>
                </a:solidFill>
              </a:rPr>
              <a:t>至於尾巴？別緊張....</a:t>
            </a:r>
            <a:r>
              <a:rPr lang="zh-TW" sz="1800"/>
              <a:t>後面我們可以把它救回來。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425" y="2509146"/>
            <a:ext cx="4002600" cy="225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00" y="2509150"/>
            <a:ext cx="4002600" cy="22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Grabcut</a:t>
            </a:r>
            <a:endParaRPr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在Graph cut</a:t>
            </a:r>
            <a:r>
              <a:rPr lang="zh-TW" sz="1800"/>
              <a:t>基礎上改進的一種圖像分割演算法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需要事先指定foreground、background的</a:t>
            </a:r>
            <a:r>
              <a:rPr lang="zh-TW" sz="1800"/>
              <a:t>範圍</a:t>
            </a:r>
            <a:r>
              <a:rPr lang="zh-TW" sz="1800"/>
              <a:t>，才能得到較好的效果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我們所使用的是OpenCV提供的內建函式 : grabCut()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Segmentation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819150" y="1616425"/>
            <a:ext cx="7505700" cy="3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在計算saliency（顯著程度）之前，必須先將圖像切割為若干regions，這裡我們採用的是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33A44"/>
                </a:solidFill>
              </a:rPr>
              <a:t>Efficient Graph-Based Image Segmentation, </a:t>
            </a:r>
            <a:r>
              <a:rPr lang="zh-TW" sz="1800"/>
              <a:t>by Felzenswalb and Huttenlocher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/>
              <a:t>的經典圖像分割演算法。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/>
              <a:t>由於此部份並非我們實做論文的重點，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/>
              <a:t>因此在segmentation的部份，我們使用了davidstutz所寫的graph-based-image-segmentation，作為我們程式的預處理。</a:t>
            </a:r>
            <a:br>
              <a:rPr lang="zh-TW" sz="1800"/>
            </a:b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Grabcut</a:t>
            </a:r>
            <a:endParaRPr/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819150" y="1751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不進行foreground標記，直接套用Grabcut 函式的結果。</a:t>
            </a:r>
            <a:endParaRPr sz="1800"/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75" y="2424975"/>
            <a:ext cx="3977876" cy="223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100" y="2424954"/>
            <a:ext cx="3977876" cy="223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Grabcut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819150" y="17525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進行foreground標記後，grabcut便能得到</a:t>
            </a:r>
            <a:r>
              <a:rPr lang="zh-TW" sz="1800">
                <a:solidFill>
                  <a:srgbClr val="6FA8DC"/>
                </a:solidFill>
              </a:rPr>
              <a:t>較好的區域效果</a:t>
            </a:r>
            <a:r>
              <a:rPr lang="zh-TW" sz="1800"/>
              <a:t>。</a:t>
            </a:r>
            <a:endParaRPr sz="1800"/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350" y="2372113"/>
            <a:ext cx="4129850" cy="23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25" y="2396200"/>
            <a:ext cx="4044254" cy="22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Grabcut</a:t>
            </a:r>
            <a:endParaRPr/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856575" y="1695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這是經過計算saliency後，標記出</a:t>
            </a:r>
            <a:r>
              <a:rPr lang="zh-TW" sz="1800"/>
              <a:t>foreground區域</a:t>
            </a:r>
            <a:r>
              <a:rPr lang="zh-TW" sz="1800"/>
              <a:t>並且grabcut後的結果</a:t>
            </a:r>
            <a:endParaRPr baseline="-25000"/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07262"/>
            <a:ext cx="4137349" cy="23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5" y="2407250"/>
            <a:ext cx="4137351" cy="23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Dilate&amp;Erode</a:t>
            </a:r>
            <a:endParaRPr/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819150" y="14374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對於grabcut出來的結果，我們重新對它分別進行Dilate及Erode，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/>
              <a:t>以利於待會將圖形三分化。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75" y="2436500"/>
            <a:ext cx="3896225" cy="21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73" y="2421525"/>
            <a:ext cx="3949401" cy="222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Shape 566"/>
          <p:cNvCxnSpPr/>
          <p:nvPr/>
        </p:nvCxnSpPr>
        <p:spPr>
          <a:xfrm flipH="1">
            <a:off x="7164800" y="2171200"/>
            <a:ext cx="90000" cy="34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Shape 567"/>
          <p:cNvCxnSpPr/>
          <p:nvPr/>
        </p:nvCxnSpPr>
        <p:spPr>
          <a:xfrm flipH="1">
            <a:off x="8264850" y="1935450"/>
            <a:ext cx="60000" cy="63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Shape 568"/>
          <p:cNvSpPr txBox="1"/>
          <p:nvPr/>
        </p:nvSpPr>
        <p:spPr>
          <a:xfrm>
            <a:off x="8093375" y="1593925"/>
            <a:ext cx="565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背景</a:t>
            </a:r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7164850" y="1837225"/>
            <a:ext cx="621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未知</a:t>
            </a:r>
            <a:endParaRPr/>
          </a:p>
        </p:txBody>
      </p:sp>
      <p:cxnSp>
        <p:nvCxnSpPr>
          <p:cNvPr id="570" name="Shape 570"/>
          <p:cNvCxnSpPr/>
          <p:nvPr/>
        </p:nvCxnSpPr>
        <p:spPr>
          <a:xfrm flipH="1" rot="10800000">
            <a:off x="5652625" y="4228425"/>
            <a:ext cx="496800" cy="44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Shape 571"/>
          <p:cNvSpPr txBox="1"/>
          <p:nvPr/>
        </p:nvSpPr>
        <p:spPr>
          <a:xfrm>
            <a:off x="5300700" y="4588450"/>
            <a:ext cx="771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未知</a:t>
            </a:r>
            <a:endParaRPr/>
          </a:p>
        </p:txBody>
      </p:sp>
      <p:cxnSp>
        <p:nvCxnSpPr>
          <p:cNvPr id="572" name="Shape 572"/>
          <p:cNvCxnSpPr/>
          <p:nvPr/>
        </p:nvCxnSpPr>
        <p:spPr>
          <a:xfrm rot="10800000">
            <a:off x="6773350" y="4192275"/>
            <a:ext cx="286800" cy="51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Shape 573"/>
          <p:cNvSpPr txBox="1"/>
          <p:nvPr/>
        </p:nvSpPr>
        <p:spPr>
          <a:xfrm>
            <a:off x="7060150" y="4588450"/>
            <a:ext cx="1404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前景（物體）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Trimap</a:t>
            </a:r>
            <a:r>
              <a:rPr lang="zh-TW"/>
              <a:t>三分圖</a:t>
            </a:r>
            <a:endParaRPr/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819150" y="1549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利用剛剛Dilate&amp;Erode後的結果將圖三分化，將前後結果都是1的pixel設為foreground，0的pixel設為background，有變動的pixel則設為unknown。</a:t>
            </a:r>
            <a:endParaRPr baseline="-25000" sz="1800"/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8" y="2429025"/>
            <a:ext cx="3949401" cy="2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25" y="2407002"/>
            <a:ext cx="3949401" cy="222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 flipH="1">
            <a:off x="7187425" y="3122025"/>
            <a:ext cx="172200" cy="39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7292250" y="2755175"/>
            <a:ext cx="12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unknown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7374575" y="4120025"/>
            <a:ext cx="1332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foreground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4747663" y="3511375"/>
            <a:ext cx="1192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background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96" name="Shape 596"/>
          <p:cNvCxnSpPr/>
          <p:nvPr/>
        </p:nvCxnSpPr>
        <p:spPr>
          <a:xfrm>
            <a:off x="6784475" y="3997000"/>
            <a:ext cx="590100" cy="24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Trimap</a:t>
            </a:r>
            <a:r>
              <a:rPr lang="zh-TW"/>
              <a:t>三分圖</a:t>
            </a:r>
            <a:endParaRPr/>
          </a:p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819150" y="1549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將圖三分化後，重新送進grabcut做運算。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zh-TW" sz="1800"/>
            </a:br>
            <a:endParaRPr baseline="-25000"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8" y="2429025"/>
            <a:ext cx="3949401" cy="2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25" y="2407002"/>
            <a:ext cx="3949401" cy="222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 flipH="1">
            <a:off x="7187425" y="3122025"/>
            <a:ext cx="172200" cy="39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Shape 606"/>
          <p:cNvSpPr txBox="1"/>
          <p:nvPr/>
        </p:nvSpPr>
        <p:spPr>
          <a:xfrm>
            <a:off x="7292250" y="2755175"/>
            <a:ext cx="12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unknown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7374575" y="4120025"/>
            <a:ext cx="1332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foreground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4747663" y="3511375"/>
            <a:ext cx="1192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background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09" name="Shape 609"/>
          <p:cNvCxnSpPr/>
          <p:nvPr/>
        </p:nvCxnSpPr>
        <p:spPr>
          <a:xfrm>
            <a:off x="6784475" y="3997000"/>
            <a:ext cx="590100" cy="24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Segmentation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5" y="2403325"/>
            <a:ext cx="4194776" cy="236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75" y="2403325"/>
            <a:ext cx="4194776" cy="236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idx="1" type="body"/>
          </p:nvPr>
        </p:nvSpPr>
        <p:spPr>
          <a:xfrm>
            <a:off x="819150" y="1549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右圖為segmentation後的結果示意圖。</a:t>
            </a:r>
            <a:br>
              <a:rPr lang="zh-TW" sz="1800"/>
            </a:b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zh-TW" sz="1800"/>
            </a:br>
            <a:endParaRPr baseline="-25000"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/>
          <p:nvPr/>
        </p:nvSpPr>
        <p:spPr>
          <a:xfrm>
            <a:off x="2979775" y="2770150"/>
            <a:ext cx="3279300" cy="225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6341400" y="4027950"/>
            <a:ext cx="1939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重複GRABCUT_TIMES次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17" name="Shape 617"/>
          <p:cNvCxnSpPr/>
          <p:nvPr/>
        </p:nvCxnSpPr>
        <p:spPr>
          <a:xfrm flipH="1" rot="10800000">
            <a:off x="7629150" y="3938175"/>
            <a:ext cx="194700" cy="3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7763975" y="3593750"/>
            <a:ext cx="898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參數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75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</a:t>
            </a:r>
            <a:endParaRPr/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54" y="2341200"/>
            <a:ext cx="4251796" cy="23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" y="2341198"/>
            <a:ext cx="4251749" cy="239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50" y="1654025"/>
            <a:ext cx="3830168" cy="30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68" y="1654025"/>
            <a:ext cx="384524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" y="1952605"/>
            <a:ext cx="3860075" cy="216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952600"/>
            <a:ext cx="3860076" cy="21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00" y="1921783"/>
            <a:ext cx="4317799" cy="291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00" y="1921775"/>
            <a:ext cx="4317812" cy="29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1352550" y="2153675"/>
            <a:ext cx="6789300" cy="1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Ming-Ming Cheng, Niloy J. Mitra, Xiaolei Huang, Philip H. S. Torr, and Shi-Min Hu,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 Global Contrast Based Salient Region Detection” 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 PATTERN ANALYSIS AND MACHINE INTELLIGENCE,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VOL. 37, NO. 3, p.569-p.582, MARCH 2015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</a:t>
            </a:r>
            <a:endParaRPr>
              <a:solidFill>
                <a:srgbClr val="233A4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</a:t>
            </a:r>
            <a:endParaRPr>
              <a:solidFill>
                <a:srgbClr val="233A4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233A44"/>
                </a:solidFill>
              </a:rPr>
              <a:t>”</a:t>
            </a:r>
            <a:endParaRPr sz="1100"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	</a:t>
            </a:r>
            <a:endParaRPr>
              <a:solidFill>
                <a:srgbClr val="233A44"/>
              </a:solidFill>
            </a:endParaRPr>
          </a:p>
          <a:p>
            <a:pPr indent="4000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33A44"/>
                </a:solidFill>
              </a:rPr>
              <a:t>		</a:t>
            </a:r>
            <a:endParaRPr>
              <a:solidFill>
                <a:srgbClr val="233A4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519113"/>
            <a:ext cx="7058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